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7569200" cy="10699750"/>
  <p:notesSz cx="7569200" cy="1069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742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6922"/>
            <a:ext cx="6433820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1860"/>
            <a:ext cx="529844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50" b="0" i="0">
                <a:solidFill>
                  <a:srgbClr val="239FD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60309" y="0"/>
                </a:moveTo>
                <a:lnTo>
                  <a:pt x="0" y="0"/>
                </a:lnTo>
                <a:lnTo>
                  <a:pt x="0" y="10692130"/>
                </a:lnTo>
                <a:lnTo>
                  <a:pt x="7560309" y="10692130"/>
                </a:lnTo>
                <a:lnTo>
                  <a:pt x="7560309" y="0"/>
                </a:lnTo>
                <a:close/>
              </a:path>
            </a:pathLst>
          </a:custGeom>
          <a:solidFill>
            <a:srgbClr val="00A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0" y="10692130"/>
                </a:moveTo>
                <a:lnTo>
                  <a:pt x="7560309" y="10692130"/>
                </a:lnTo>
                <a:lnTo>
                  <a:pt x="7560309" y="0"/>
                </a:lnTo>
                <a:lnTo>
                  <a:pt x="0" y="0"/>
                </a:lnTo>
                <a:lnTo>
                  <a:pt x="0" y="10692130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94640" y="1651634"/>
            <a:ext cx="3399154" cy="3359785"/>
          </a:xfrm>
          <a:custGeom>
            <a:avLst/>
            <a:gdLst/>
            <a:ahLst/>
            <a:cxnLst/>
            <a:rect l="l" t="t" r="r" b="b"/>
            <a:pathLst>
              <a:path w="3399154" h="3359785">
                <a:moveTo>
                  <a:pt x="0" y="3359785"/>
                </a:moveTo>
                <a:lnTo>
                  <a:pt x="3399154" y="3359785"/>
                </a:lnTo>
                <a:lnTo>
                  <a:pt x="3399154" y="0"/>
                </a:lnTo>
                <a:lnTo>
                  <a:pt x="0" y="0"/>
                </a:lnTo>
                <a:lnTo>
                  <a:pt x="0" y="3359785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913504" y="1080134"/>
            <a:ext cx="3399154" cy="3931285"/>
          </a:xfrm>
          <a:custGeom>
            <a:avLst/>
            <a:gdLst/>
            <a:ahLst/>
            <a:cxnLst/>
            <a:rect l="l" t="t" r="r" b="b"/>
            <a:pathLst>
              <a:path w="3399154" h="3931285">
                <a:moveTo>
                  <a:pt x="0" y="3931285"/>
                </a:moveTo>
                <a:lnTo>
                  <a:pt x="3399154" y="3931285"/>
                </a:lnTo>
                <a:lnTo>
                  <a:pt x="3399154" y="0"/>
                </a:lnTo>
                <a:lnTo>
                  <a:pt x="0" y="0"/>
                </a:lnTo>
                <a:lnTo>
                  <a:pt x="0" y="3931285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94640" y="5227319"/>
            <a:ext cx="3399154" cy="5372100"/>
          </a:xfrm>
          <a:custGeom>
            <a:avLst/>
            <a:gdLst/>
            <a:ahLst/>
            <a:cxnLst/>
            <a:rect l="l" t="t" r="r" b="b"/>
            <a:pathLst>
              <a:path w="3399154" h="5372100">
                <a:moveTo>
                  <a:pt x="0" y="5372100"/>
                </a:moveTo>
                <a:lnTo>
                  <a:pt x="3399154" y="5372100"/>
                </a:lnTo>
                <a:lnTo>
                  <a:pt x="3399154" y="0"/>
                </a:lnTo>
                <a:lnTo>
                  <a:pt x="0" y="0"/>
                </a:lnTo>
                <a:lnTo>
                  <a:pt x="0" y="5372100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913504" y="5227319"/>
            <a:ext cx="3399154" cy="5372100"/>
          </a:xfrm>
          <a:custGeom>
            <a:avLst/>
            <a:gdLst/>
            <a:ahLst/>
            <a:cxnLst/>
            <a:rect l="l" t="t" r="r" b="b"/>
            <a:pathLst>
              <a:path w="3399154" h="5372100">
                <a:moveTo>
                  <a:pt x="0" y="5372100"/>
                </a:moveTo>
                <a:lnTo>
                  <a:pt x="3399154" y="5372100"/>
                </a:lnTo>
                <a:lnTo>
                  <a:pt x="3399154" y="0"/>
                </a:lnTo>
                <a:lnTo>
                  <a:pt x="0" y="0"/>
                </a:lnTo>
                <a:lnTo>
                  <a:pt x="0" y="5372100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99084" y="1080134"/>
            <a:ext cx="3399154" cy="791845"/>
          </a:xfrm>
          <a:custGeom>
            <a:avLst/>
            <a:gdLst/>
            <a:ahLst/>
            <a:cxnLst/>
            <a:rect l="l" t="t" r="r" b="b"/>
            <a:pathLst>
              <a:path w="3399154" h="791844">
                <a:moveTo>
                  <a:pt x="3399154" y="0"/>
                </a:moveTo>
                <a:lnTo>
                  <a:pt x="0" y="0"/>
                </a:lnTo>
                <a:lnTo>
                  <a:pt x="0" y="791845"/>
                </a:lnTo>
                <a:lnTo>
                  <a:pt x="3399154" y="791845"/>
                </a:lnTo>
                <a:lnTo>
                  <a:pt x="3399154" y="0"/>
                </a:lnTo>
                <a:close/>
              </a:path>
            </a:pathLst>
          </a:custGeom>
          <a:solidFill>
            <a:srgbClr val="FAD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99084" y="1080134"/>
            <a:ext cx="3399154" cy="791845"/>
          </a:xfrm>
          <a:custGeom>
            <a:avLst/>
            <a:gdLst/>
            <a:ahLst/>
            <a:cxnLst/>
            <a:rect l="l" t="t" r="r" b="b"/>
            <a:pathLst>
              <a:path w="3399154" h="791844">
                <a:moveTo>
                  <a:pt x="0" y="791845"/>
                </a:moveTo>
                <a:lnTo>
                  <a:pt x="3399154" y="791845"/>
                </a:lnTo>
                <a:lnTo>
                  <a:pt x="3399154" y="0"/>
                </a:lnTo>
                <a:lnTo>
                  <a:pt x="0" y="0"/>
                </a:lnTo>
                <a:lnTo>
                  <a:pt x="0" y="791845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902709" y="1080134"/>
            <a:ext cx="3399154" cy="791845"/>
          </a:xfrm>
          <a:custGeom>
            <a:avLst/>
            <a:gdLst/>
            <a:ahLst/>
            <a:cxnLst/>
            <a:rect l="l" t="t" r="r" b="b"/>
            <a:pathLst>
              <a:path w="3399154" h="791844">
                <a:moveTo>
                  <a:pt x="0" y="791845"/>
                </a:moveTo>
                <a:lnTo>
                  <a:pt x="3399155" y="791845"/>
                </a:lnTo>
                <a:lnTo>
                  <a:pt x="3399155" y="0"/>
                </a:lnTo>
                <a:lnTo>
                  <a:pt x="0" y="0"/>
                </a:lnTo>
                <a:lnTo>
                  <a:pt x="0" y="791845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301625" y="5221604"/>
            <a:ext cx="3399154" cy="791845"/>
          </a:xfrm>
          <a:custGeom>
            <a:avLst/>
            <a:gdLst/>
            <a:ahLst/>
            <a:cxnLst/>
            <a:rect l="l" t="t" r="r" b="b"/>
            <a:pathLst>
              <a:path w="3399154" h="791845">
                <a:moveTo>
                  <a:pt x="0" y="791845"/>
                </a:moveTo>
                <a:lnTo>
                  <a:pt x="3399154" y="791845"/>
                </a:lnTo>
                <a:lnTo>
                  <a:pt x="3399154" y="0"/>
                </a:lnTo>
                <a:lnTo>
                  <a:pt x="0" y="0"/>
                </a:lnTo>
                <a:lnTo>
                  <a:pt x="0" y="791845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910329" y="5221604"/>
            <a:ext cx="3399154" cy="791845"/>
          </a:xfrm>
          <a:custGeom>
            <a:avLst/>
            <a:gdLst/>
            <a:ahLst/>
            <a:cxnLst/>
            <a:rect l="l" t="t" r="r" b="b"/>
            <a:pathLst>
              <a:path w="3399154" h="791845">
                <a:moveTo>
                  <a:pt x="0" y="791845"/>
                </a:moveTo>
                <a:lnTo>
                  <a:pt x="3399154" y="791845"/>
                </a:lnTo>
                <a:lnTo>
                  <a:pt x="3399154" y="0"/>
                </a:lnTo>
                <a:lnTo>
                  <a:pt x="0" y="0"/>
                </a:lnTo>
                <a:lnTo>
                  <a:pt x="0" y="791845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50" b="0" i="0">
                <a:solidFill>
                  <a:srgbClr val="239FD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460" y="2460942"/>
            <a:ext cx="3292602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8138" y="2460942"/>
            <a:ext cx="3292602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50" b="0" i="0">
                <a:solidFill>
                  <a:srgbClr val="239FD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60309" y="0"/>
                </a:moveTo>
                <a:lnTo>
                  <a:pt x="0" y="0"/>
                </a:lnTo>
                <a:lnTo>
                  <a:pt x="0" y="10692130"/>
                </a:lnTo>
                <a:lnTo>
                  <a:pt x="7560309" y="10692130"/>
                </a:lnTo>
                <a:lnTo>
                  <a:pt x="7560309" y="0"/>
                </a:lnTo>
                <a:close/>
              </a:path>
            </a:pathLst>
          </a:custGeom>
          <a:solidFill>
            <a:srgbClr val="00A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0" y="10692130"/>
                </a:moveTo>
                <a:lnTo>
                  <a:pt x="7560309" y="10692130"/>
                </a:lnTo>
                <a:lnTo>
                  <a:pt x="7560309" y="0"/>
                </a:lnTo>
                <a:lnTo>
                  <a:pt x="0" y="0"/>
                </a:lnTo>
                <a:lnTo>
                  <a:pt x="0" y="10692130"/>
                </a:lnTo>
                <a:close/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2140" y="623061"/>
            <a:ext cx="4513580" cy="993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50" b="0" i="0">
                <a:solidFill>
                  <a:srgbClr val="239FD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0188" y="1918461"/>
            <a:ext cx="5868822" cy="300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3528" y="9950768"/>
            <a:ext cx="2422144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460" y="9950768"/>
            <a:ext cx="1740916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9824" y="9950768"/>
            <a:ext cx="1740916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://www.franolaxy.com/" TargetMode="Externa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.jpe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hyperlink" Target="http://www.franolaxy.com/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200" y="930275"/>
            <a:ext cx="2319020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229">
                <a:solidFill>
                  <a:srgbClr val="221F1F"/>
                </a:solidFill>
              </a:rPr>
              <a:t>FR</a:t>
            </a:r>
            <a:r>
              <a:rPr lang="en-US" sz="2500" spc="229" dirty="0">
                <a:solidFill>
                  <a:srgbClr val="221F1F"/>
                </a:solidFill>
              </a:rPr>
              <a:t>ANCHISE</a:t>
            </a:r>
            <a:endParaRPr sz="2500" spc="229" dirty="0"/>
          </a:p>
        </p:txBody>
      </p:sp>
      <p:sp>
        <p:nvSpPr>
          <p:cNvPr id="3" name="object 3"/>
          <p:cNvSpPr txBox="1"/>
          <p:nvPr/>
        </p:nvSpPr>
        <p:spPr>
          <a:xfrm>
            <a:off x="584200" y="1082675"/>
            <a:ext cx="2418080" cy="866263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3950" b="1" spc="-5" dirty="0">
                <a:solidFill>
                  <a:srgbClr val="221F1F"/>
                </a:solidFill>
                <a:latin typeface="Trebuchet MS"/>
                <a:cs typeface="Trebuchet MS"/>
              </a:rPr>
              <a:t>consulting</a:t>
            </a:r>
            <a:endParaRPr sz="3950">
              <a:latin typeface="Trebuchet MS"/>
              <a:cs typeface="Trebuchet MS"/>
            </a:endParaRPr>
          </a:p>
          <a:p>
            <a:pPr marL="271780">
              <a:lnSpc>
                <a:spcPct val="100000"/>
              </a:lnSpc>
              <a:spcBef>
                <a:spcPts val="110"/>
              </a:spcBef>
            </a:pPr>
            <a:r>
              <a:rPr lang="en-US" sz="1200" dirty="0"/>
              <a:t>Our passion is your success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7264" y="7863077"/>
            <a:ext cx="5433695" cy="2406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6740"/>
              </a:lnSpc>
              <a:spcBef>
                <a:spcPts val="95"/>
              </a:spcBef>
            </a:pPr>
            <a:r>
              <a:rPr sz="4800" b="1" i="1" spc="-5" dirty="0">
                <a:solidFill>
                  <a:srgbClr val="1F3568"/>
                </a:solidFill>
                <a:latin typeface="Arial"/>
                <a:cs typeface="Arial"/>
              </a:rPr>
              <a:t>TIME</a:t>
            </a:r>
            <a:r>
              <a:rPr sz="4800" b="1" i="1" spc="-15" dirty="0">
                <a:solidFill>
                  <a:srgbClr val="1F3568"/>
                </a:solidFill>
                <a:latin typeface="Arial"/>
                <a:cs typeface="Arial"/>
              </a:rPr>
              <a:t> </a:t>
            </a:r>
            <a:r>
              <a:rPr sz="4800" b="1" i="1" spc="-5" dirty="0">
                <a:solidFill>
                  <a:srgbClr val="1F3568"/>
                </a:solidFill>
                <a:latin typeface="Arial"/>
                <a:cs typeface="Arial"/>
              </a:rPr>
              <a:t>TO</a:t>
            </a:r>
            <a:endParaRPr sz="4800" b="1" i="1">
              <a:latin typeface="Arial"/>
              <a:cs typeface="Arial"/>
            </a:endParaRPr>
          </a:p>
          <a:p>
            <a:pPr algn="ctr">
              <a:lnSpc>
                <a:spcPts val="8180"/>
              </a:lnSpc>
            </a:pPr>
            <a:r>
              <a:rPr sz="6000" b="1" i="1" spc="-5" dirty="0">
                <a:solidFill>
                  <a:srgbClr val="1F3568"/>
                </a:solidFill>
                <a:latin typeface="Arial"/>
                <a:cs typeface="Arial"/>
              </a:rPr>
              <a:t>FRANCHISE</a:t>
            </a:r>
            <a:endParaRPr sz="6000" b="1" i="1">
              <a:latin typeface="Arial"/>
              <a:cs typeface="Arial"/>
            </a:endParaRPr>
          </a:p>
          <a:p>
            <a:pPr marR="245110" algn="ctr">
              <a:lnSpc>
                <a:spcPct val="100000"/>
              </a:lnSpc>
              <a:spcBef>
                <a:spcPts val="1670"/>
              </a:spcBef>
            </a:pPr>
            <a:r>
              <a:rPr sz="1800" b="1" u="sng" spc="-5">
                <a:solidFill>
                  <a:srgbClr val="221F1F"/>
                </a:solidFill>
                <a:latin typeface="Arial"/>
                <a:cs typeface="Arial"/>
                <a:hlinkClick r:id="rId2"/>
              </a:rPr>
              <a:t>www.</a:t>
            </a:r>
            <a:r>
              <a:rPr lang="en-US" b="1" u="sng" spc="-5" dirty="0">
                <a:solidFill>
                  <a:srgbClr val="221F1F"/>
                </a:solidFill>
                <a:latin typeface="Arial"/>
                <a:cs typeface="Arial"/>
              </a:rPr>
              <a:t>horizonindia.org</a:t>
            </a:r>
            <a:endParaRPr sz="1800" u="sng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3028" y="2639822"/>
            <a:ext cx="7361174" cy="45274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 descr="213775563_3091974191076123_349626525709817621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6000" y="0"/>
            <a:ext cx="2743200" cy="27472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60309" y="0"/>
                </a:moveTo>
                <a:lnTo>
                  <a:pt x="0" y="0"/>
                </a:lnTo>
                <a:lnTo>
                  <a:pt x="0" y="10692130"/>
                </a:lnTo>
                <a:lnTo>
                  <a:pt x="7560309" y="10692130"/>
                </a:lnTo>
                <a:lnTo>
                  <a:pt x="7560309" y="0"/>
                </a:lnTo>
                <a:close/>
              </a:path>
            </a:pathLst>
          </a:custGeom>
          <a:solidFill>
            <a:srgbClr val="27A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8300" y="510285"/>
            <a:ext cx="16236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32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4400" b="1" spc="330" dirty="0">
                <a:solidFill>
                  <a:srgbClr val="FFFFFF"/>
                </a:solidFill>
                <a:latin typeface="Carlito"/>
                <a:cs typeface="Carlito"/>
              </a:rPr>
              <a:t>b</a:t>
            </a:r>
            <a:r>
              <a:rPr sz="4400" b="1" spc="310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4400" b="1" spc="315" dirty="0">
                <a:solidFill>
                  <a:srgbClr val="FFFFFF"/>
                </a:solidFill>
                <a:latin typeface="Carlito"/>
                <a:cs typeface="Carlito"/>
              </a:rPr>
              <a:t>u</a:t>
            </a:r>
            <a:r>
              <a:rPr sz="4400" b="1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815" y="1137867"/>
            <a:ext cx="6887845" cy="77630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600" spc="-150" dirty="0">
                <a:solidFill>
                  <a:srgbClr val="1F3568"/>
                </a:solidFill>
                <a:latin typeface="Arial Black"/>
                <a:cs typeface="Arial Black"/>
              </a:rPr>
              <a:t>HORIZON FRANCHISE INDIA</a:t>
            </a:r>
            <a:endParaRPr sz="10000" spc="-150">
              <a:latin typeface="Arial Black"/>
              <a:cs typeface="Arial Black"/>
            </a:endParaRPr>
          </a:p>
          <a:p>
            <a:pPr marL="100965" marR="127635" algn="just">
              <a:lnSpc>
                <a:spcPct val="100099"/>
              </a:lnSpc>
              <a:spcBef>
                <a:spcPts val="5405"/>
              </a:spcBef>
            </a:pPr>
            <a:r>
              <a:rPr lang="en-US" spc="-5" dirty="0">
                <a:solidFill>
                  <a:srgbClr val="FFFFFF"/>
                </a:solidFill>
                <a:latin typeface="Carlito"/>
                <a:cs typeface="Carlito"/>
              </a:rPr>
              <a:t>HORIZON FRANCHISE INDIA </a:t>
            </a:r>
            <a:r>
              <a:rPr>
                <a:solidFill>
                  <a:srgbClr val="FFFFFF"/>
                </a:solidFill>
                <a:latin typeface="Carlito"/>
                <a:cs typeface="Carlito"/>
              </a:rPr>
              <a:t>is</a:t>
            </a:r>
            <a:r>
              <a:rPr lang="en-US" dirty="0">
                <a:solidFill>
                  <a:srgbClr val="FFFFFF"/>
                </a:solidFill>
                <a:latin typeface="Carlito"/>
                <a:cs typeface="Carlito"/>
              </a:rPr>
              <a:t> ONE of</a:t>
            </a:r>
            <a:r>
              <a:rPr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pc="-25" dirty="0">
                <a:solidFill>
                  <a:srgbClr val="FFFFFF"/>
                </a:solidFill>
                <a:latin typeface="Carlito"/>
                <a:cs typeface="Carlito"/>
              </a:rPr>
              <a:t>India’s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largest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integrated franchise solution  company and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an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absolute authority </a:t>
            </a:r>
            <a:r>
              <a:rPr spc="-10" dirty="0">
                <a:solidFill>
                  <a:srgbClr val="FFFFFF"/>
                </a:solidFill>
                <a:latin typeface="Carlito"/>
                <a:cs typeface="Carlito"/>
              </a:rPr>
              <a:t>on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franchising, licensing, retailing, real estate. </a:t>
            </a:r>
            <a:r>
              <a:rPr spc="-15" dirty="0">
                <a:solidFill>
                  <a:srgbClr val="FFFFFF"/>
                </a:solidFill>
                <a:latin typeface="Carlito"/>
                <a:cs typeface="Carlito"/>
              </a:rPr>
              <a:t>We 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have </a:t>
            </a:r>
            <a:r>
              <a:rPr>
                <a:solidFill>
                  <a:srgbClr val="FFFFFF"/>
                </a:solidFill>
                <a:latin typeface="Carlito"/>
                <a:cs typeface="Carlito"/>
              </a:rPr>
              <a:t>helped </a:t>
            </a:r>
            <a:r>
              <a:rPr lang="en-US" spc="-5" dirty="0">
                <a:solidFill>
                  <a:srgbClr val="FFFFFF"/>
                </a:solidFill>
                <a:latin typeface="Carlito"/>
                <a:cs typeface="Carlito"/>
              </a:rPr>
              <a:t>hundreds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of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investors in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selecting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the right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business opportunity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and, in  turn,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assisted numerous organizations </a:t>
            </a:r>
            <a:r>
              <a:rPr>
                <a:solidFill>
                  <a:srgbClr val="FFFFFF"/>
                </a:solidFill>
                <a:latin typeface="Carlito"/>
                <a:cs typeface="Carlito"/>
              </a:rPr>
              <a:t>in 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domestic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franchise  expansion across </a:t>
            </a:r>
            <a:r>
              <a:rPr spc="-10" dirty="0">
                <a:solidFill>
                  <a:srgbClr val="FFFFFF"/>
                </a:solidFill>
                <a:latin typeface="Carlito"/>
                <a:cs typeface="Carlito"/>
              </a:rPr>
              <a:t>all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industries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and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categories: </a:t>
            </a:r>
            <a:r>
              <a:rPr spc="-15" dirty="0">
                <a:solidFill>
                  <a:srgbClr val="FFFFFF"/>
                </a:solidFill>
                <a:latin typeface="Carlito"/>
                <a:cs typeface="Carlito"/>
              </a:rPr>
              <a:t>Food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&amp;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Beverages,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Education, Retail, 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Health Beauty wellness, Financial</a:t>
            </a:r>
            <a:r>
              <a:rPr spc="2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Services.</a:t>
            </a:r>
            <a:endParaRPr lang="en-US" spc="-5" dirty="0">
              <a:solidFill>
                <a:srgbClr val="FFFFFF"/>
              </a:solidFill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en-US" spc="-5" dirty="0">
              <a:solidFill>
                <a:srgbClr val="FFFFFF"/>
              </a:solidFill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lang="en-US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Carlito"/>
                <a:cs typeface="Carlito"/>
              </a:rPr>
              <a:t>HORIZON FRANCHISE INDIA 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has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consulted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more </a:t>
            </a:r>
            <a:r>
              <a:rPr>
                <a:solidFill>
                  <a:srgbClr val="FFFFFF"/>
                </a:solidFill>
                <a:latin typeface="Carlito"/>
                <a:cs typeface="Carlito"/>
              </a:rPr>
              <a:t>than 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50  </a:t>
            </a:r>
            <a:r>
              <a:rPr lang="en-US" spc="-5" dirty="0">
                <a:solidFill>
                  <a:srgbClr val="FFFFFF"/>
                </a:solidFill>
                <a:latin typeface="Carlito"/>
                <a:cs typeface="Carlito"/>
              </a:rPr>
              <a:t>  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global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brands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. </a:t>
            </a:r>
            <a:r>
              <a:rPr lang="en-US" spc="-5" dirty="0">
                <a:solidFill>
                  <a:srgbClr val="FFFFFF"/>
                </a:solidFill>
                <a:latin typeface="Carlito"/>
                <a:cs typeface="Carlito"/>
              </a:rPr>
              <a:t>  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en-US" spc="-5" dirty="0">
              <a:solidFill>
                <a:srgbClr val="FFFFFF"/>
              </a:solidFill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lang="en-US" spc="-5" dirty="0">
                <a:solidFill>
                  <a:srgbClr val="FFFFFF"/>
                </a:solidFill>
                <a:latin typeface="Carlito"/>
                <a:cs typeface="Carlito"/>
              </a:rPr>
              <a:t>HORIZON FRANCHISE INDIA </a:t>
            </a:r>
            <a:r>
              <a:rPr>
                <a:solidFill>
                  <a:srgbClr val="FFFFFF"/>
                </a:solidFill>
                <a:latin typeface="Carlito"/>
                <a:cs typeface="Carlito"/>
              </a:rPr>
              <a:t>is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actively involved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in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consulting companies both domestic  (development of franchise model, strategy, financials, franchise kits, agreements, and 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Legal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advice)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&amp;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international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– in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their India Entry</a:t>
            </a:r>
            <a:r>
              <a:rPr spc="18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strategy.</a:t>
            </a:r>
            <a:endParaRPr lang="en-US" spc="-5" dirty="0">
              <a:solidFill>
                <a:srgbClr val="FFFFFF"/>
              </a:solidFill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>
              <a:latin typeface="Carlito"/>
              <a:cs typeface="Carlito"/>
            </a:endParaRPr>
          </a:p>
          <a:p>
            <a:pPr marL="50800" marR="132715" algn="just">
              <a:lnSpc>
                <a:spcPct val="100299"/>
              </a:lnSpc>
              <a:spcBef>
                <a:spcPts val="750"/>
              </a:spcBef>
            </a:pP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BROKERAGE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/ TRANSACTION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: </a:t>
            </a:r>
            <a:r>
              <a:rPr lang="en-US" spc="-5" dirty="0">
                <a:solidFill>
                  <a:srgbClr val="FFFFFF"/>
                </a:solidFill>
                <a:latin typeface="Carlito"/>
                <a:cs typeface="Carlito"/>
              </a:rPr>
              <a:t>HORIZON FRANCHISE INDIA</a:t>
            </a:r>
            <a:r>
              <a:rPr spc="-5">
                <a:solidFill>
                  <a:srgbClr val="FFFFFF"/>
                </a:solidFill>
                <a:latin typeface="Carlito"/>
                <a:cs typeface="Carlito"/>
              </a:rPr>
              <a:t>’s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brokerage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arm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has  been involved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in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successful transactions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in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PROPERTY, CAPITAL SERVICES, INVESTOR  (franchisee),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and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FRANCHISOR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where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companies outsource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their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franchise  recruitment (expansion) </a:t>
            </a:r>
            <a:r>
              <a:rPr dirty="0">
                <a:solidFill>
                  <a:srgbClr val="FFFFFF"/>
                </a:solidFill>
                <a:latin typeface="Carlito"/>
                <a:cs typeface="Carlito"/>
              </a:rPr>
              <a:t>to </a:t>
            </a:r>
            <a:r>
              <a:rPr spc="-5" dirty="0">
                <a:solidFill>
                  <a:srgbClr val="FFFFFF"/>
                </a:solidFill>
                <a:latin typeface="Carlito"/>
                <a:cs typeface="Carlito"/>
              </a:rPr>
              <a:t>us</a:t>
            </a:r>
            <a:endParaRPr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60309" y="0"/>
                </a:moveTo>
                <a:lnTo>
                  <a:pt x="0" y="0"/>
                </a:lnTo>
                <a:lnTo>
                  <a:pt x="0" y="10692130"/>
                </a:lnTo>
                <a:lnTo>
                  <a:pt x="7560309" y="10692130"/>
                </a:lnTo>
                <a:lnTo>
                  <a:pt x="7560309" y="0"/>
                </a:lnTo>
                <a:close/>
              </a:path>
            </a:pathLst>
          </a:custGeom>
          <a:solidFill>
            <a:srgbClr val="00A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7573009" cy="10704830"/>
            <a:chOff x="-6350" y="0"/>
            <a:chExt cx="7573009" cy="1070483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7560309" cy="10692130"/>
            </a:xfrm>
            <a:custGeom>
              <a:avLst/>
              <a:gdLst/>
              <a:ahLst/>
              <a:cxnLst/>
              <a:rect l="l" t="t" r="r" b="b"/>
              <a:pathLst>
                <a:path w="7560309" h="10692130">
                  <a:moveTo>
                    <a:pt x="0" y="10692130"/>
                  </a:moveTo>
                  <a:lnTo>
                    <a:pt x="7560309" y="10692130"/>
                  </a:lnTo>
                  <a:lnTo>
                    <a:pt x="7560309" y="0"/>
                  </a:lnTo>
                  <a:lnTo>
                    <a:pt x="0" y="0"/>
                  </a:lnTo>
                  <a:lnTo>
                    <a:pt x="0" y="10692130"/>
                  </a:lnTo>
                  <a:close/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2434" y="2096134"/>
              <a:ext cx="150495" cy="1504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2434" y="2908934"/>
              <a:ext cx="150495" cy="1504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2434" y="3785234"/>
              <a:ext cx="150495" cy="1504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434" y="4661534"/>
              <a:ext cx="150495" cy="1504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880099"/>
              <a:ext cx="7560309" cy="33921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5043" y="392683"/>
            <a:ext cx="70008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Verdana"/>
                <a:cs typeface="Verdana"/>
              </a:rPr>
              <a:t>Benefits </a:t>
            </a:r>
            <a:r>
              <a:rPr sz="300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3000">
                <a:solidFill>
                  <a:srgbClr val="FFFFFF"/>
                </a:solidFill>
                <a:latin typeface="Verdana"/>
                <a:cs typeface="Verdana"/>
              </a:rPr>
              <a:t>Listing </a:t>
            </a:r>
            <a:r>
              <a:rPr lang="en-US" sz="3000">
                <a:solidFill>
                  <a:srgbClr val="FFFFFF"/>
                </a:solidFill>
                <a:latin typeface="Verdana"/>
                <a:cs typeface="Verdana"/>
              </a:rPr>
              <a:t>with us :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0188" y="1918461"/>
            <a:ext cx="4449445" cy="300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solidFill>
                  <a:srgbClr val="FFFDFD"/>
                </a:solidFill>
                <a:latin typeface="Verdana"/>
                <a:cs typeface="Verdana"/>
              </a:rPr>
              <a:t>Brand Promotion</a:t>
            </a:r>
            <a:endParaRPr sz="2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700" spc="-5" dirty="0">
                <a:solidFill>
                  <a:srgbClr val="FFFDFD"/>
                </a:solidFill>
                <a:latin typeface="Verdana"/>
                <a:cs typeface="Verdana"/>
              </a:rPr>
              <a:t>Brand Recognition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212600"/>
              </a:lnSpc>
              <a:spcBef>
                <a:spcPts val="10"/>
              </a:spcBef>
            </a:pPr>
            <a:r>
              <a:rPr sz="2700" spc="-5" dirty="0">
                <a:solidFill>
                  <a:srgbClr val="FFFDFD"/>
                </a:solidFill>
                <a:latin typeface="Verdana"/>
                <a:cs typeface="Verdana"/>
              </a:rPr>
              <a:t>Enhancing Your Business  Enhance Online</a:t>
            </a:r>
            <a:r>
              <a:rPr sz="2700" spc="-75" dirty="0">
                <a:solidFill>
                  <a:srgbClr val="FFFDFD"/>
                </a:solidFill>
                <a:latin typeface="Verdana"/>
                <a:cs typeface="Verdana"/>
              </a:rPr>
              <a:t> </a:t>
            </a:r>
            <a:r>
              <a:rPr sz="2700" spc="-5" dirty="0">
                <a:solidFill>
                  <a:srgbClr val="FFFDFD"/>
                </a:solidFill>
                <a:latin typeface="Verdana"/>
                <a:cs typeface="Verdana"/>
              </a:rPr>
              <a:t>Existence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51940" y="3521075"/>
            <a:ext cx="5332095" cy="22057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900" spc="130" dirty="0">
                <a:solidFill>
                  <a:srgbClr val="221F1F"/>
                </a:solidFill>
                <a:latin typeface="Gothic Uralic"/>
                <a:cs typeface="Gothic Uralic"/>
              </a:rPr>
              <a:t>HORIZON FRANCHISE INDIA</a:t>
            </a:r>
            <a:endParaRPr sz="290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Gothic Uralic"/>
              <a:cs typeface="Gothic Uralic"/>
            </a:endParaRPr>
          </a:p>
          <a:p>
            <a:pPr marL="62865" marR="61594" indent="67945">
              <a:lnSpc>
                <a:spcPct val="100000"/>
              </a:lnSpc>
            </a:pPr>
            <a:r>
              <a:rPr lang="en-US" sz="2000" spc="20" dirty="0">
                <a:solidFill>
                  <a:srgbClr val="221F1F"/>
                </a:solidFill>
                <a:latin typeface="Gothic Uralic"/>
                <a:cs typeface="Gothic Uralic"/>
              </a:rPr>
              <a:t>SF 66, SECOND FLOOR</a:t>
            </a:r>
          </a:p>
          <a:p>
            <a:pPr marL="62865" marR="61594" indent="67945">
              <a:lnSpc>
                <a:spcPct val="100000"/>
              </a:lnSpc>
            </a:pPr>
            <a:r>
              <a:rPr lang="en-US" sz="2000" spc="20" dirty="0">
                <a:solidFill>
                  <a:srgbClr val="221F1F"/>
                </a:solidFill>
                <a:latin typeface="Gothic Uralic"/>
                <a:cs typeface="Gothic Uralic"/>
              </a:rPr>
              <a:t>RAHUL BAZAR COMPLEX, HANUMAN GALLI, SITABURDI,</a:t>
            </a:r>
          </a:p>
          <a:p>
            <a:pPr marL="62865" marR="61594" indent="67945">
              <a:lnSpc>
                <a:spcPct val="100000"/>
              </a:lnSpc>
            </a:pPr>
            <a:r>
              <a:rPr lang="en-US" sz="2000" spc="20" dirty="0">
                <a:solidFill>
                  <a:srgbClr val="221F1F"/>
                </a:solidFill>
                <a:latin typeface="Gothic Uralic"/>
                <a:cs typeface="Gothic Uralic"/>
              </a:rPr>
              <a:t>NAGPUR, MAHARASHTRA - 440025</a:t>
            </a:r>
            <a:endParaRPr sz="2000">
              <a:latin typeface="Gothic Uralic"/>
              <a:cs typeface="Gothic Ural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53157" y="6459092"/>
            <a:ext cx="3336290" cy="3037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solidFill>
                  <a:srgbClr val="221F1F"/>
                </a:solidFill>
                <a:latin typeface="Gothic Uralic"/>
                <a:cs typeface="Gothic Uralic"/>
              </a:rPr>
              <a:t>Contact</a:t>
            </a:r>
            <a:endParaRPr sz="2900">
              <a:latin typeface="Gothic Uralic"/>
              <a:cs typeface="Gothic Uralic"/>
            </a:endParaRPr>
          </a:p>
          <a:p>
            <a:pPr algn="ctr">
              <a:lnSpc>
                <a:spcPct val="100000"/>
              </a:lnSpc>
              <a:spcBef>
                <a:spcPts val="1455"/>
              </a:spcBef>
              <a:tabLst>
                <a:tab pos="541020" algn="l"/>
              </a:tabLst>
            </a:pPr>
            <a:r>
              <a:rPr sz="2000" spc="50" dirty="0">
                <a:solidFill>
                  <a:srgbClr val="221F1F"/>
                </a:solidFill>
                <a:latin typeface="Gothic Uralic"/>
                <a:cs typeface="Gothic Uralic"/>
              </a:rPr>
              <a:t>Ph:</a:t>
            </a:r>
            <a:r>
              <a:rPr sz="2000" spc="50">
                <a:solidFill>
                  <a:srgbClr val="221F1F"/>
                </a:solidFill>
                <a:latin typeface="Gothic Uralic"/>
                <a:cs typeface="Gothic Uralic"/>
              </a:rPr>
              <a:t>	</a:t>
            </a:r>
            <a:r>
              <a:rPr lang="en-US" sz="2000" spc="50" dirty="0">
                <a:solidFill>
                  <a:srgbClr val="221F1F"/>
                </a:solidFill>
                <a:latin typeface="Gothic Uralic"/>
                <a:cs typeface="Gothic Uralic"/>
              </a:rPr>
              <a:t>9823984377 / 9923694377</a:t>
            </a:r>
          </a:p>
          <a:p>
            <a:pPr algn="ctr">
              <a:lnSpc>
                <a:spcPct val="100000"/>
              </a:lnSpc>
              <a:spcBef>
                <a:spcPts val="1455"/>
              </a:spcBef>
              <a:tabLst>
                <a:tab pos="541020" algn="l"/>
              </a:tabLst>
            </a:pPr>
            <a:endParaRPr sz="2000">
              <a:latin typeface="Gothic Uralic"/>
              <a:cs typeface="Gothic Uralic"/>
            </a:endParaRPr>
          </a:p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z="2000" spc="40" dirty="0">
                <a:solidFill>
                  <a:srgbClr val="221F1F"/>
                </a:solidFill>
                <a:latin typeface="Gothic Uralic"/>
                <a:cs typeface="Gothic Uralic"/>
              </a:rPr>
              <a:t>Email</a:t>
            </a:r>
            <a:r>
              <a:rPr sz="2000" spc="40">
                <a:solidFill>
                  <a:srgbClr val="221F1F"/>
                </a:solidFill>
                <a:latin typeface="Gothic Uralic"/>
                <a:cs typeface="Gothic Uralic"/>
              </a:rPr>
              <a:t>:</a:t>
            </a:r>
            <a:r>
              <a:rPr sz="2000" spc="-365">
                <a:solidFill>
                  <a:srgbClr val="221F1F"/>
                </a:solidFill>
                <a:latin typeface="Gothic Uralic"/>
                <a:cs typeface="Gothic Uralic"/>
              </a:rPr>
              <a:t> </a:t>
            </a:r>
            <a:r>
              <a:rPr sz="2000" spc="30">
                <a:solidFill>
                  <a:srgbClr val="221F1F"/>
                </a:solidFill>
                <a:latin typeface="Gothic Uralic"/>
                <a:cs typeface="Gothic Uralic"/>
              </a:rPr>
              <a:t>info@</a:t>
            </a:r>
            <a:r>
              <a:rPr lang="en-US" sz="2000" spc="30" dirty="0">
                <a:solidFill>
                  <a:srgbClr val="221F1F"/>
                </a:solidFill>
                <a:latin typeface="Gothic Uralic"/>
                <a:cs typeface="Gothic Uralic"/>
              </a:rPr>
              <a:t>horizonindia.org</a:t>
            </a:r>
          </a:p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endParaRPr lang="en-US" sz="2000" spc="30" dirty="0">
              <a:solidFill>
                <a:srgbClr val="221F1F"/>
              </a:solidFill>
              <a:latin typeface="Gothic Uralic"/>
              <a:cs typeface="Gothic Uralic"/>
            </a:endParaRPr>
          </a:p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z="2000" spc="30">
                <a:solidFill>
                  <a:srgbClr val="221F1F"/>
                </a:solidFill>
                <a:latin typeface="Gothic Uralic"/>
                <a:cs typeface="Gothic Uralic"/>
              </a:rPr>
              <a:t>  </a:t>
            </a:r>
            <a:r>
              <a:rPr sz="2000" spc="20">
                <a:solidFill>
                  <a:srgbClr val="221F1F"/>
                </a:solidFill>
                <a:latin typeface="Gothic Uralic"/>
                <a:cs typeface="Gothic Uralic"/>
                <a:hlinkClick r:id="rId2"/>
              </a:rPr>
              <a:t>www.</a:t>
            </a:r>
            <a:r>
              <a:rPr lang="en-US" sz="2000" spc="20" dirty="0">
                <a:solidFill>
                  <a:srgbClr val="221F1F"/>
                </a:solidFill>
                <a:latin typeface="Gothic Uralic"/>
                <a:cs typeface="Gothic Uralic"/>
              </a:rPr>
              <a:t>horizonindia.org</a:t>
            </a:r>
            <a:endParaRPr sz="2000">
              <a:latin typeface="Gothic Uralic"/>
              <a:cs typeface="Gothic Uralic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94629" y="1007109"/>
            <a:ext cx="1713864" cy="1337310"/>
            <a:chOff x="5294629" y="1007109"/>
            <a:chExt cx="1713864" cy="1337310"/>
          </a:xfrm>
        </p:grpSpPr>
        <p:sp>
          <p:nvSpPr>
            <p:cNvPr id="7" name="object 7"/>
            <p:cNvSpPr/>
            <p:nvPr/>
          </p:nvSpPr>
          <p:spPr>
            <a:xfrm>
              <a:off x="5636894" y="2010409"/>
              <a:ext cx="685800" cy="334010"/>
            </a:xfrm>
            <a:custGeom>
              <a:avLst/>
              <a:gdLst/>
              <a:ahLst/>
              <a:cxnLst/>
              <a:rect l="l" t="t" r="r" b="b"/>
              <a:pathLst>
                <a:path w="685800" h="334010">
                  <a:moveTo>
                    <a:pt x="342900" y="0"/>
                  </a:moveTo>
                  <a:lnTo>
                    <a:pt x="0" y="334009"/>
                  </a:lnTo>
                  <a:lnTo>
                    <a:pt x="685800" y="33400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27A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79794" y="2010409"/>
              <a:ext cx="685800" cy="334010"/>
            </a:xfrm>
            <a:custGeom>
              <a:avLst/>
              <a:gdLst/>
              <a:ahLst/>
              <a:cxnLst/>
              <a:rect l="l" t="t" r="r" b="b"/>
              <a:pathLst>
                <a:path w="685800" h="334010">
                  <a:moveTo>
                    <a:pt x="685800" y="0"/>
                  </a:moveTo>
                  <a:lnTo>
                    <a:pt x="0" y="0"/>
                  </a:lnTo>
                  <a:lnTo>
                    <a:pt x="342900" y="334009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2080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79794" y="1341754"/>
              <a:ext cx="685800" cy="668655"/>
            </a:xfrm>
            <a:custGeom>
              <a:avLst/>
              <a:gdLst/>
              <a:ahLst/>
              <a:cxnLst/>
              <a:rect l="l" t="t" r="r" b="b"/>
              <a:pathLst>
                <a:path w="685800" h="668655">
                  <a:moveTo>
                    <a:pt x="342900" y="334009"/>
                  </a:moveTo>
                  <a:lnTo>
                    <a:pt x="0" y="668654"/>
                  </a:lnTo>
                  <a:lnTo>
                    <a:pt x="685800" y="668654"/>
                  </a:lnTo>
                  <a:lnTo>
                    <a:pt x="342900" y="334009"/>
                  </a:lnTo>
                  <a:close/>
                </a:path>
                <a:path w="685800" h="668655">
                  <a:moveTo>
                    <a:pt x="685800" y="0"/>
                  </a:moveTo>
                  <a:lnTo>
                    <a:pt x="0" y="0"/>
                  </a:lnTo>
                  <a:lnTo>
                    <a:pt x="342900" y="334009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1C6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79794" y="1007109"/>
              <a:ext cx="685800" cy="334645"/>
            </a:xfrm>
            <a:custGeom>
              <a:avLst/>
              <a:gdLst/>
              <a:ahLst/>
              <a:cxnLst/>
              <a:rect l="l" t="t" r="r" b="b"/>
              <a:pathLst>
                <a:path w="685800" h="334644">
                  <a:moveTo>
                    <a:pt x="342900" y="0"/>
                  </a:moveTo>
                  <a:lnTo>
                    <a:pt x="0" y="334645"/>
                  </a:lnTo>
                  <a:lnTo>
                    <a:pt x="685800" y="33464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2080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37529" y="1341754"/>
              <a:ext cx="685165" cy="668655"/>
            </a:xfrm>
            <a:custGeom>
              <a:avLst/>
              <a:gdLst/>
              <a:ahLst/>
              <a:cxnLst/>
              <a:rect l="l" t="t" r="r" b="b"/>
              <a:pathLst>
                <a:path w="685164" h="668655">
                  <a:moveTo>
                    <a:pt x="342265" y="0"/>
                  </a:moveTo>
                  <a:lnTo>
                    <a:pt x="0" y="334009"/>
                  </a:lnTo>
                  <a:lnTo>
                    <a:pt x="342265" y="668654"/>
                  </a:lnTo>
                  <a:lnTo>
                    <a:pt x="685165" y="334009"/>
                  </a:lnTo>
                  <a:lnTo>
                    <a:pt x="342265" y="0"/>
                  </a:lnTo>
                  <a:close/>
                </a:path>
              </a:pathLst>
            </a:custGeom>
            <a:solidFill>
              <a:srgbClr val="2B9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22694" y="1341754"/>
              <a:ext cx="685800" cy="668655"/>
            </a:xfrm>
            <a:custGeom>
              <a:avLst/>
              <a:gdLst/>
              <a:ahLst/>
              <a:cxnLst/>
              <a:rect l="l" t="t" r="r" b="b"/>
              <a:pathLst>
                <a:path w="685800" h="668655">
                  <a:moveTo>
                    <a:pt x="342900" y="0"/>
                  </a:moveTo>
                  <a:lnTo>
                    <a:pt x="0" y="334009"/>
                  </a:lnTo>
                  <a:lnTo>
                    <a:pt x="342900" y="668654"/>
                  </a:lnTo>
                  <a:lnTo>
                    <a:pt x="685800" y="33400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1F3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36894" y="1007109"/>
              <a:ext cx="685800" cy="334645"/>
            </a:xfrm>
            <a:custGeom>
              <a:avLst/>
              <a:gdLst/>
              <a:ahLst/>
              <a:cxnLst/>
              <a:rect l="l" t="t" r="r" b="b"/>
              <a:pathLst>
                <a:path w="685800" h="334644">
                  <a:moveTo>
                    <a:pt x="685800" y="0"/>
                  </a:moveTo>
                  <a:lnTo>
                    <a:pt x="0" y="0"/>
                  </a:lnTo>
                  <a:lnTo>
                    <a:pt x="342900" y="334645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27A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94629" y="1341754"/>
              <a:ext cx="685165" cy="668655"/>
            </a:xfrm>
            <a:custGeom>
              <a:avLst/>
              <a:gdLst/>
              <a:ahLst/>
              <a:cxnLst/>
              <a:rect l="l" t="t" r="r" b="b"/>
              <a:pathLst>
                <a:path w="685164" h="668655">
                  <a:moveTo>
                    <a:pt x="342900" y="334009"/>
                  </a:moveTo>
                  <a:lnTo>
                    <a:pt x="0" y="668654"/>
                  </a:lnTo>
                  <a:lnTo>
                    <a:pt x="685165" y="668654"/>
                  </a:lnTo>
                  <a:lnTo>
                    <a:pt x="342900" y="334009"/>
                  </a:lnTo>
                  <a:close/>
                </a:path>
                <a:path w="685164" h="668655">
                  <a:moveTo>
                    <a:pt x="685165" y="0"/>
                  </a:moveTo>
                  <a:lnTo>
                    <a:pt x="0" y="0"/>
                  </a:lnTo>
                  <a:lnTo>
                    <a:pt x="342265" y="334009"/>
                  </a:lnTo>
                  <a:lnTo>
                    <a:pt x="685165" y="0"/>
                  </a:lnTo>
                  <a:close/>
                </a:path>
              </a:pathLst>
            </a:custGeom>
            <a:solidFill>
              <a:srgbClr val="61C2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Picture 15" descr="213775563_3091974191076123_3496265257098176216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0"/>
            <a:ext cx="3285001" cy="32898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21F1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219</Words>
  <Application>Microsoft Office PowerPoint</Application>
  <PresentationFormat>Custom</PresentationFormat>
  <Paragraphs>31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FRANCHISE</vt:lpstr>
      <vt:lpstr>About</vt:lpstr>
      <vt:lpstr>Benefits of Listing with us 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FRANCHISE</dc:title>
  <dc:creator>Chintan</dc:creator>
  <cp:lastModifiedBy>11.harshal@gmail.com</cp:lastModifiedBy>
  <cp:revision>5</cp:revision>
  <dcterms:created xsi:type="dcterms:W3CDTF">2021-09-11T09:15:20Z</dcterms:created>
  <dcterms:modified xsi:type="dcterms:W3CDTF">2021-09-13T13:59:44Z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2017-01-20T00:00:00Z</vt:filetime>
  </property>
  <property fmtid="{D5CDD505-2E9C-101B-9397-08002B2CF9AE}" pid="3" name="Creator">
    <vt:lpwstr>Microsoft® Word 2010 Trial</vt:lpwstr>
  </property>
  <property fmtid="{D5CDD505-2E9C-101B-9397-08002B2CF9AE}" pid="4" name="LastSaved">
    <vt:filetime>2021-09-11T00:00:00Z</vt:filetime>
  </property>
</Properties>
</file>